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77" r:id="rId3"/>
    <p:sldId id="280" r:id="rId4"/>
    <p:sldId id="281" r:id="rId5"/>
    <p:sldId id="282" r:id="rId6"/>
    <p:sldId id="317" r:id="rId7"/>
    <p:sldId id="283" r:id="rId8"/>
    <p:sldId id="285" r:id="rId9"/>
    <p:sldId id="298" r:id="rId10"/>
    <p:sldId id="279" r:id="rId11"/>
    <p:sldId id="302" r:id="rId12"/>
    <p:sldId id="303" r:id="rId13"/>
    <p:sldId id="288" r:id="rId14"/>
    <p:sldId id="309" r:id="rId15"/>
    <p:sldId id="310" r:id="rId16"/>
    <p:sldId id="320" r:id="rId17"/>
    <p:sldId id="314" r:id="rId18"/>
    <p:sldId id="307" r:id="rId19"/>
    <p:sldId id="289" r:id="rId20"/>
    <p:sldId id="308" r:id="rId21"/>
    <p:sldId id="293" r:id="rId22"/>
    <p:sldId id="294" r:id="rId23"/>
    <p:sldId id="295" r:id="rId24"/>
    <p:sldId id="319" r:id="rId25"/>
    <p:sldId id="296" r:id="rId26"/>
    <p:sldId id="275" r:id="rId27"/>
    <p:sldId id="315" r:id="rId28"/>
    <p:sldId id="316" r:id="rId29"/>
    <p:sldId id="297" r:id="rId30"/>
    <p:sldId id="299" r:id="rId31"/>
    <p:sldId id="318" r:id="rId32"/>
    <p:sldId id="321" r:id="rId33"/>
    <p:sldId id="291" r:id="rId34"/>
    <p:sldId id="305" r:id="rId35"/>
    <p:sldId id="306" r:id="rId36"/>
  </p:sldIdLst>
  <p:sldSz cx="10693400" cy="7562850"/>
  <p:notesSz cx="6858000" cy="9144000"/>
  <p:custDataLst>
    <p:tags r:id="rId38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8D4"/>
    <a:srgbClr val="82B366"/>
    <a:srgbClr val="F8CECC"/>
    <a:srgbClr val="B85450"/>
    <a:srgbClr val="E1D5E7"/>
    <a:srgbClr val="9673A6"/>
    <a:srgbClr val="B46504"/>
    <a:srgbClr val="FAD7AC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88844" autoAdjust="0"/>
  </p:normalViewPr>
  <p:slideViewPr>
    <p:cSldViewPr showGuides="1">
      <p:cViewPr>
        <p:scale>
          <a:sx n="113" d="100"/>
          <a:sy n="113" d="100"/>
        </p:scale>
        <p:origin x="1784" y="-152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1)Pro batch,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r>
              <a:rPr lang="en-US" dirty="0"/>
              <a:t> und captions -&gt; </a:t>
            </a:r>
            <a:r>
              <a:rPr lang="en-US" dirty="0" err="1"/>
              <a:t>repräsentiert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normalisierte</a:t>
            </a:r>
            <a:r>
              <a:rPr lang="en-US" dirty="0"/>
              <a:t> </a:t>
            </a:r>
            <a:r>
              <a:rPr lang="en-US" dirty="0" err="1"/>
              <a:t>vektoren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Berechne</a:t>
            </a:r>
            <a:r>
              <a:rPr lang="en-US" dirty="0"/>
              <a:t> dot-product (</a:t>
            </a:r>
            <a:r>
              <a:rPr lang="en-US" dirty="0" err="1"/>
              <a:t>dann</a:t>
            </a:r>
            <a:r>
              <a:rPr lang="en-US" dirty="0"/>
              <a:t> cosine sim)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batch</a:t>
            </a:r>
          </a:p>
          <a:p>
            <a:endParaRPr lang="en-US" dirty="0"/>
          </a:p>
          <a:p>
            <a:r>
              <a:rPr lang="en-US" dirty="0"/>
              <a:t>Ziel: </a:t>
            </a:r>
            <a:r>
              <a:rPr lang="en-US" dirty="0" err="1"/>
              <a:t>Maximalisere</a:t>
            </a:r>
            <a:r>
              <a:rPr lang="en-US" dirty="0"/>
              <a:t> cosine sim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</a:t>
            </a:r>
            <a:r>
              <a:rPr lang="en-US" dirty="0" err="1"/>
              <a:t>dessen</a:t>
            </a:r>
            <a:r>
              <a:rPr lang="en-US" dirty="0"/>
              <a:t> caption, </a:t>
            </a:r>
            <a:r>
              <a:rPr lang="en-US" dirty="0" err="1"/>
              <a:t>minimalisiere</a:t>
            </a:r>
            <a:r>
              <a:rPr lang="en-US" dirty="0"/>
              <a:t> </a:t>
            </a:r>
            <a:r>
              <a:rPr lang="en-US" dirty="0" err="1"/>
              <a:t>andere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2)Cosine sims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wahrscheinlichkeitsverteilung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The goal is to align the image and text representations so that matched pairs are close together in the representation space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This alignment helps the model understand associations between visual content and corresponding textual descriptions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64BDB-B9FC-FA23-83BE-3866485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AC0BF-19BE-21B7-9772-BC757F320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FE81-CFE2-D1BB-6083-76C3EC2D0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ABC3-1D83-CDEA-1F19-6CEC44A6E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87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E666-4658-DD1B-2472-924F631B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7F13D-23B7-4E52-1ECB-C90F8C8D2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F74A-187F-F7D1-5B66-31887053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1518-EE41-F3FE-214E-5CCF2E9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9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Langer status Quo:</a:t>
            </a:r>
          </a:p>
          <a:p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/</a:t>
            </a:r>
            <a:r>
              <a:rPr lang="en-US" dirty="0" err="1"/>
              <a:t>semnatischen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Form von </a:t>
            </a:r>
            <a:r>
              <a:rPr lang="en-US" dirty="0" err="1"/>
              <a:t>repräsentationen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Können</a:t>
            </a:r>
            <a:r>
              <a:rPr lang="en-US" dirty="0"/>
              <a:t> für </a:t>
            </a:r>
            <a:r>
              <a:rPr lang="en-US" dirty="0" err="1"/>
              <a:t>jede</a:t>
            </a:r>
            <a:r>
              <a:rPr lang="en-US" dirty="0"/>
              <a:t> Menge an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Ein </a:t>
            </a:r>
            <a:r>
              <a:rPr lang="en-US" dirty="0" err="1"/>
              <a:t>Schaf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Schaf</a:t>
            </a:r>
            <a:r>
              <a:rPr lang="en-US" dirty="0"/>
              <a:t>, egal </a:t>
            </a:r>
            <a:r>
              <a:rPr lang="en-US" dirty="0" err="1"/>
              <a:t>ob</a:t>
            </a:r>
            <a:r>
              <a:rPr lang="en-US" dirty="0"/>
              <a:t> in Text </a:t>
            </a:r>
            <a:r>
              <a:rPr lang="en-US" dirty="0" err="1"/>
              <a:t>oder</a:t>
            </a:r>
            <a:r>
              <a:rPr lang="en-US" dirty="0"/>
              <a:t> Bild =&gt; </a:t>
            </a:r>
            <a:r>
              <a:rPr lang="en-US" dirty="0" err="1"/>
              <a:t>Solle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gleiche</a:t>
            </a:r>
            <a:r>
              <a:rPr lang="en-US" dirty="0"/>
              <a:t> sein?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2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327-93F5-FFFC-ADBB-49C6541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C408-42BA-92C9-1D70-915FF0474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D9904-990E-D1C6-3938-A849A59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4F6E-E350-877D-867E-0B4CB53B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353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057A-6649-E941-845D-8AB619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A360-9F23-4D12-110D-53BCF31C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CCC4-90D8-1297-0F73-A2E7705A2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0720-19A7-0E99-F015-0AB7DD782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277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7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6CA3-52BD-4CF2-2B56-58FF2A87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188F4-C25D-09C2-F002-1AB1007F3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71426-8FE1-1C7C-FAA0-16783A56D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3666F-74C6-A40F-9515-33DE30665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82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Mit Bild-Text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Paaren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trainiert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277C-E1C4-F7D2-9758-552EE2B9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6650-E2CD-7C73-B411-B2BAC3B3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3B3-E927-495F-1D01-9D53CBF4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960B-5A40-43E4-5BC3-C09EE62A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02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82346-AB8D-2A0B-FD74-946C59153384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699881-C206-9FD4-D200-3A57BF6E0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C6352-609E-C6C6-4ADC-43E7F8DC93DA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/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/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/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/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/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/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3B4-515A-C088-1FE5-38C187CCB38D}"/>
              </a:ext>
            </a:extLst>
          </p:cNvPr>
          <p:cNvSpPr/>
          <p:nvPr/>
        </p:nvSpPr>
        <p:spPr bwMode="auto">
          <a:xfrm flipH="1">
            <a:off x="5960685" y="11189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50B46-FEB5-D7B9-6F1B-8EE897CF4A11}"/>
              </a:ext>
            </a:extLst>
          </p:cNvPr>
          <p:cNvSpPr/>
          <p:nvPr/>
        </p:nvSpPr>
        <p:spPr bwMode="auto">
          <a:xfrm flipH="1">
            <a:off x="5799070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ADB9-E74B-2DF6-2EA2-37C853159B70}"/>
              </a:ext>
            </a:extLst>
          </p:cNvPr>
          <p:cNvSpPr/>
          <p:nvPr/>
        </p:nvSpPr>
        <p:spPr bwMode="auto">
          <a:xfrm flipH="1">
            <a:off x="5458922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400D7-522E-1182-998D-DA289364DA9A}"/>
              </a:ext>
            </a:extLst>
          </p:cNvPr>
          <p:cNvSpPr txBox="1"/>
          <p:nvPr/>
        </p:nvSpPr>
        <p:spPr>
          <a:xfrm flipH="1">
            <a:off x="5503778" y="121114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</p:cNvCxnSpPr>
          <p:nvPr/>
        </p:nvCxnSpPr>
        <p:spPr bwMode="auto">
          <a:xfrm>
            <a:off x="2766653" y="3130198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3490248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766653" y="2730834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267741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621513" y="2485923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419241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V="1">
            <a:off x="6260444" y="2103211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H="1" flipV="1">
            <a:off x="6618216" y="2103211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E29888-EC5C-ABAC-E01B-C034BC9EE81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3E76FE-3F88-B806-F3BC-4842664AC2D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637B7-DFC9-7C6A-D3AC-59DC6B22DDDD}"/>
              </a:ext>
            </a:extLst>
          </p:cNvPr>
          <p:cNvSpPr txBox="1"/>
          <p:nvPr/>
        </p:nvSpPr>
        <p:spPr>
          <a:xfrm>
            <a:off x="4139493" y="1697238"/>
            <a:ext cx="74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78AB3EE-3584-5C10-DBCC-0372CA29DF1A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 bwMode="auto">
          <a:xfrm rot="16200000" flipV="1">
            <a:off x="4510628" y="947396"/>
            <a:ext cx="243" cy="3499391"/>
          </a:xfrm>
          <a:prstGeom prst="curvedConnector3">
            <a:avLst>
              <a:gd name="adj1" fmla="val 41995432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B6CF-2A9D-C88F-C8EA-E4915AA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634ABF-13F1-FCEE-9865-5323055C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3CF98FF-61E4-46E9-A33E-844E70C46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145B26-C8EF-B4CF-2B73-80787374E210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B2F6F8-48BA-EE2F-8511-9A6693C40EB8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D4655-4B14-90F4-38EE-BA18E12F12C6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79652-4BE0-2090-2CB9-4B1537150BC3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27D9F-0CB4-4E84-9D75-853BCC709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6B91-6E56-915E-1731-42A3203FCC95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FFACD-4F92-5E8D-08F9-78FB84EBEF34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AFB7FA-D7A0-CC43-24FC-BC411D73C1E7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B736B-446F-D86D-3E88-9CFC372FADCC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96F6E5-7032-BEF4-FCCA-397BE76EB88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C3405-148B-85A6-39D8-B7EBFDB902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97F27-9E2A-4407-9694-8F0438BC8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A9BA6-B52C-A029-9E38-A2D7EAB8011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6AFA-43D4-FB1F-4983-E5AF74AB15A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BB026-D839-A25D-F658-5737EDBE548A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4802AC-63A2-D904-5A9F-859342F68304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C31E4-03BA-2943-8C4D-9CE3A03E465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5DD7A-975E-D3F9-389E-E822E37A70AA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5CEA3-ED15-8EA7-BE0E-57587D1A9B47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9C1E2-B996-1ED0-F518-FEA9FBD2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DDEE34-59A0-E0FB-A1DD-D0B79569B93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D1C6529-4A8B-9F03-0927-73FDECEB1EB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 bwMode="auto">
          <a:xfrm rot="16200000" flipV="1">
            <a:off x="4868144" y="589879"/>
            <a:ext cx="3032" cy="4217213"/>
          </a:xfrm>
          <a:prstGeom prst="curvedConnector3">
            <a:avLst>
              <a:gd name="adj1" fmla="val 3097147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C69B5C-A06E-B915-CE19-4B72C72B9D54}"/>
              </a:ext>
            </a:extLst>
          </p:cNvPr>
          <p:cNvSpPr txBox="1"/>
          <p:nvPr/>
        </p:nvSpPr>
        <p:spPr>
          <a:xfrm>
            <a:off x="4498404" y="1762911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7018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111A-FCEE-8A3A-BA1B-834D10699F0E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A4C72-F844-6F52-9B36-99FA351E04C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C0EB3AE-FDD3-5764-3DF9-3DEA06AC0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0" y="1645539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F2802-982C-1028-F733-CB934EAEE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63768"/>
              </p:ext>
            </p:extLst>
          </p:nvPr>
        </p:nvGraphicFramePr>
        <p:xfrm>
          <a:off x="1909175" y="4779333"/>
          <a:ext cx="6756304" cy="2112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325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4758979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</a:tblGrid>
              <a:tr h="309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6026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images/text where the correct text/image is the top-ranked result.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R@5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images/text where the correct text/image is found within the top-5 results.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R@10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images/text where the correct text/image is found within the top-10 results.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5C87-DD9E-F54C-EA92-8CCDC036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30" y="813738"/>
            <a:ext cx="6408940" cy="5935373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2B8943FE-9428-0D4C-2ABC-124157CA9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ADFE04D-02B4-2D6B-4830-F884E0D29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2381"/>
            <a:ext cx="777240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00189-71C5-2541-5613-24AAAC42DA5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3A55-1268-6106-E09B-A8024780E24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F3B-3E18-B72E-49A9-6D3230CAF3B2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A856-86EB-8BA7-9F4B-4F5D8E9F3D7F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DBCE-5F01-4E2D-9C00-02480C71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9FF5D-0FF6-65EA-6F9E-52AA3B8C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1DB0EE3-693B-A32E-A183-66EB391F1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2A112-203A-4618-B605-0FDC3BE7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82328"/>
              </p:ext>
            </p:extLst>
          </p:nvPr>
        </p:nvGraphicFramePr>
        <p:xfrm>
          <a:off x="2466300" y="2341225"/>
          <a:ext cx="5760800" cy="3136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S-SMKE (ours)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9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42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26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B1B1-58BF-3FE5-3BE0-5D03D16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B368B6-8009-A42B-AB5C-F195648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4DD2701-14F5-8CA4-317F-2EBCC65B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06DED2-FEC9-63C3-E8F0-90E454C32FFF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E620F2-5CE2-636B-A3BE-161744448D1E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5C170-E572-6FE8-F20C-CE7A571A3F3E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1E2D2-71D8-539E-F29D-AE6021A1B611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27C13-CC36-C866-AA2F-6099C8ED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5B924-96DD-0754-F836-E25B6CC8F4E6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90BC6-EC50-0517-3979-DDCF355D9112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3B6C7-978A-9372-56E6-31D36566ACEE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259D7-8422-938C-A8F6-61004FAA9C38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DAA5C-A6D6-6C40-3891-6815E531BDC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D8485-8277-BF1A-3315-DDD5334117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2FF7E-4881-BE34-F7E4-24276E099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2FD3D8-F58D-59D7-4A50-5C33AA8E42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812FA7-F0AA-5372-D52C-D891B9D3C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3249F-950E-C0FE-0772-EE889CE7804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61922-50F7-3BBC-E1CD-2F0A5B003CF3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978482-8588-51FC-8D77-51812D9EDC8D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71B07-9A44-A0E9-7A25-A65C9A4A02F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1C26FA-D10A-824D-3301-27FE1694792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CE72B7-3F03-886B-FF3B-B502D57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018CF-0431-C10A-AD4D-21B7F4FC601C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0212EC-46A3-E950-9FE9-DE3BF93A52FD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B6DABA-06AE-4873-0CBD-24C7695C98D7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0EC78-9159-FE61-9C64-F418942F93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1092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F652B-2678-9556-B696-09577921D5B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1F0E-9238-B9E7-DB31-55DD8E7B0469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B53D2-D22B-C143-E0C8-B555CE2456FE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DC1087-7133-A818-5DD5-DAC3A68E61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DC64-2C34-1D62-4F55-3F32E129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7501F-9B4F-565D-1C67-A10E796A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F7C483C-1222-7513-6CE5-C82259ED8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8861D4-BE5A-046A-D736-72A2BD70CACD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CEB93A-5085-D03C-CA84-284A1E3D94F4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CC30-E660-5144-6511-8AE4CC97CA01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35C5C0-1897-8B08-2394-686A75A12529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61E6-AE2D-4641-ECC2-2316920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2C38-6D86-5849-A8C8-E5F659812AA8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A0322-0738-8357-1E9E-8427C9893819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9BED1-634B-5120-AA1B-57611793F27A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D300A-43E1-224B-E266-A131E01C2DE2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28591-20B0-8C19-21CE-D37589CB4B7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1ACE-8062-FA58-5824-02455304FE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49EDA-9DA4-B837-CFE3-F75BB6EE05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64F50-7EA0-2AED-5782-5C38A6F15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ABCFFD-E17B-680A-FFD5-EB9CAFC94D8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AEEDE-8F65-04EE-1AB9-93A428E1D2C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4760B-C5E8-DF67-FE33-161D11CD236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DCBA7-5C06-7363-7F5D-85A55F0B1947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28689-FBAD-B4B7-F4D7-0B97A42E377E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BF124-CC0E-2D61-0082-1280A72E9D42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5AD06-68C2-08FD-6959-FAC70F8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E2DA14-8A4E-E58D-956A-CB2AF12DDEF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C88BB7-534C-1F30-DDF4-DB5F292C879A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FCDD5AB-2811-FA1A-E334-11A651D5CC6B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CC1B2-EE4F-B4F0-70B9-50DAABF9B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8607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E5451-BB8B-2A2D-9942-313435FFA76C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86E1A-E0C0-C255-75EF-79A695362173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562F0E-3729-7B40-A5F6-920BFFD62331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E498A-F5EA-3780-7AB1-2FAC39D889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3" name="Picture 2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1BB8FFE2-7E50-63FB-BB5A-C2928AA04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" y="2275091"/>
            <a:ext cx="4744440" cy="3740400"/>
          </a:xfrm>
          <a:prstGeom prst="rect">
            <a:avLst/>
          </a:prstGeom>
        </p:spPr>
      </p:pic>
      <p:pic>
        <p:nvPicPr>
          <p:cNvPr id="6" name="Picture 5" descr="A diagram of a hexagon with numbers and letters&#10;&#10;Description automatically generated">
            <a:extLst>
              <a:ext uri="{FF2B5EF4-FFF2-40B4-BE49-F238E27FC236}">
                <a16:creationId xmlns:a16="http://schemas.microsoft.com/office/drawing/2014/main" id="{C610D0AF-B0E7-1044-3125-5424BC0AA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275091"/>
            <a:ext cx="4018724" cy="374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03F75F-F0DD-41F2-2D20-9629EAC5E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F0319D-D817-CE4B-D4A0-15C304CCF4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21A83E-3572-F7BC-4A35-E0649FFE3DE5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9634DD-AEA1-68AD-58FF-4FB7A629A8AD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524A0A-07E5-7A0C-C190-B08FE319E08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9277-1A2E-BE29-DEFE-74C350FD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B2A72-E325-3A67-82AA-C87E39CB2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5FB2EF-D1AB-FBB9-AB92-7321A5358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sz="2400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67AFC-871B-7F86-4966-B6B65A0D324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84C1FF-F5ED-BB1D-E0A1-7ABB3939A992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BDB42-871C-C177-6C62-B21D3F6EBDEA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F69F1-9E91-2431-FF15-FC7986CF67DC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E3D69-2F95-9A06-37BD-352197A637C2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E00BEA-AEAC-8B95-98B2-12FA74851F7E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chemeClr val="dk1">
                <a:shade val="95000"/>
                <a:satMod val="105000"/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19B8C-94BE-C309-FB66-14752DF810E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A2D65-5DB0-28F9-DF84-E4A9C8D1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ACAB-F4C6-8C32-18A7-1BAAAF51E630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7A8D2-D392-CC6B-8D54-5755B8CBDE1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870F95-8438-5CFD-F368-795DBF93CF6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B4513B-8C0D-C4FC-01F1-E2EF674E7F34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6F19C4-E384-56FD-71E9-859A4349BBB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31B39-C4BA-F109-F54E-2092EB728747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962F0-4F6C-D5E7-9F46-18E1870A4C68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2E2BEB-7E8D-D3F9-F5BB-A9519A4AD1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BC240-C488-C903-A6A8-36E769C0E8C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B31FC6-09CD-0204-0632-8C8FD2BA383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6390DE-977B-8F29-D880-2C346447931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D7D39C-9427-5A22-27C8-F9819120E5EA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05EDA0-3083-56B3-EF93-E4F520FE0E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4769D8-5AE8-3DB2-028B-C78AE624E8E6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34F31-8BC2-9A8B-3099-162ADA58A3F5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7BF052-3BC5-3FE4-4C77-A18F760DC9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4741729" y="2025198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6585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DC620-29B7-0AFD-73FD-0F014400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612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82023C-9864-9357-AA98-892AE21184BB}"/>
              </a:ext>
            </a:extLst>
          </p:cNvPr>
          <p:cNvSpPr/>
          <p:nvPr/>
        </p:nvSpPr>
        <p:spPr bwMode="auto">
          <a:xfrm rot="16200000">
            <a:off x="5426755" y="20316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9756BD-342C-225D-7766-7BE7349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37D49-60E7-7C4D-B65E-6822E3D19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339D2CD-D555-7331-ACB3-045C52946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A79636-E149-A9F1-79CF-E9C9CA44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71874-0A04-6168-C865-52322C4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BAA3F-30E1-565B-CB32-1318208E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E08275-7F2E-B034-D053-9C2CF211A3DC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D60D-9718-9E4D-BE54-26290DF590A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31015-FF03-6AD8-95EC-05BF0B179549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</p:spTree>
    <p:extLst>
      <p:ext uri="{BB962C8B-B14F-4D97-AF65-F5344CB8AC3E}">
        <p14:creationId xmlns:p14="http://schemas.microsoft.com/office/powerpoint/2010/main" val="144323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 than existing VL models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9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i="1" dirty="0"/>
              <a:t>S</a:t>
            </a:r>
            <a:r>
              <a:rPr lang="de-DE" sz="2400" b="0" i="1" dirty="0"/>
              <a:t>elf</a:t>
            </a:r>
            <a:r>
              <a:rPr lang="de-DE" sz="2400" i="1" dirty="0"/>
              <a:t>-</a:t>
            </a:r>
            <a:r>
              <a:rPr lang="de-DE" sz="2400" i="1" dirty="0" err="1"/>
              <a:t>S</a:t>
            </a:r>
            <a:r>
              <a:rPr lang="de-DE" sz="2400" b="0" i="1" dirty="0" err="1"/>
              <a:t>upervised</a:t>
            </a:r>
            <a:r>
              <a:rPr lang="de-DE" sz="2400" b="0" i="1" dirty="0"/>
              <a:t> </a:t>
            </a:r>
            <a:r>
              <a:rPr lang="de-DE" sz="2400" i="1" dirty="0"/>
              <a:t>M</a:t>
            </a:r>
            <a:r>
              <a:rPr lang="de-DE" sz="2400" b="0" i="1" dirty="0"/>
              <a:t>ultimodal </a:t>
            </a:r>
            <a:r>
              <a:rPr lang="de-DE" sz="2400" i="1" dirty="0"/>
              <a:t>K</a:t>
            </a:r>
            <a:r>
              <a:rPr lang="de-DE" sz="2400" b="0" i="1" dirty="0"/>
              <a:t>nowledge </a:t>
            </a:r>
            <a:r>
              <a:rPr lang="de-DE" sz="2400" i="1" dirty="0" err="1"/>
              <a:t>E</a:t>
            </a:r>
            <a:r>
              <a:rPr lang="de-DE" sz="2400" b="0" i="1" dirty="0" err="1"/>
              <a:t>xtraction</a:t>
            </a:r>
            <a:r>
              <a:rPr lang="de-DE" sz="2400" b="0" i="1" dirty="0"/>
              <a:t> (S-SMKE)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1120-74F2-6B11-6749-C9B43F01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6" y="3294226"/>
            <a:ext cx="2637011" cy="1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FD123-62F2-089A-7E2B-BF26758F26B6}"/>
              </a:ext>
            </a:extLst>
          </p:cNvPr>
          <p:cNvSpPr/>
          <p:nvPr/>
        </p:nvSpPr>
        <p:spPr bwMode="auto">
          <a:xfrm>
            <a:off x="-38793" y="4058215"/>
            <a:ext cx="306000" cy="9984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1957</Words>
  <Application>Microsoft Macintosh PowerPoint</Application>
  <PresentationFormat>Custom</PresentationFormat>
  <Paragraphs>441</Paragraphs>
  <Slides>35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.SF NS</vt:lpstr>
      <vt:lpstr>Arial</vt:lpstr>
      <vt:lpstr>Cambria Math</vt:lpstr>
      <vt:lpstr>Courier New</vt:lpstr>
      <vt:lpstr>Helvetica Neue</vt:lpstr>
      <vt:lpstr>Times New Roman</vt:lpstr>
      <vt:lpstr>Wingdings</vt:lpstr>
      <vt:lpstr>Standarddesign</vt:lpstr>
      <vt:lpstr>Leveraging Pretrained Unimodal Models for Efficient Vision-Language Pretraining</vt:lpstr>
      <vt:lpstr>Motivation</vt:lpstr>
      <vt:lpstr>Motivation</vt:lpstr>
      <vt:lpstr>Motivation Vision-Language Models</vt:lpstr>
      <vt:lpstr>Motivation Vision-Language Models</vt:lpstr>
      <vt:lpstr>Motivation Vision-Language Models</vt:lpstr>
      <vt:lpstr>Motivation Existing Vision-Language Models</vt:lpstr>
      <vt:lpstr>Research Objective (Contributions)</vt:lpstr>
      <vt:lpstr>Method Self-Supervised Multimodal Knowledge Extraction (S-SMKE)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Results Image-Text Retrieval</vt:lpstr>
      <vt:lpstr>Results Image-Text Retrieval</vt:lpstr>
      <vt:lpstr>Results Image-Text Retrieval</vt:lpstr>
      <vt:lpstr>Limitations Visual Reasoning – NLVR2</vt:lpstr>
      <vt:lpstr>Limitations Visual Reasoning – NLVR2</vt:lpstr>
      <vt:lpstr>Limitations Visual Reasoning – NLVR2</vt:lpstr>
      <vt:lpstr>Conclusion Research Objectives</vt:lpstr>
      <vt:lpstr>Conclusion Research Objectives</vt:lpstr>
      <vt:lpstr>Thank you for your attention!</vt:lpstr>
      <vt:lpstr>Literature</vt:lpstr>
      <vt:lpstr>Literature</vt:lpstr>
      <vt:lpstr>Conclusion Vision-Language Landscape</vt:lpstr>
      <vt:lpstr>Conclusion Bachelor vs. Master‘s thesis</vt:lpstr>
      <vt:lpstr>Method Knowledge Distillation</vt:lpstr>
      <vt:lpstr>Method Knowledge Distillation</vt:lpstr>
      <vt:lpstr>Limitations Unimodal Performance</vt:lpstr>
      <vt:lpstr>Limitations Unimodal Performance – Future work</vt:lpstr>
      <vt:lpstr>Limitations Unimodal Performance – Future work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192</cp:revision>
  <dcterms:created xsi:type="dcterms:W3CDTF">2012-10-15T09:49:53Z</dcterms:created>
  <dcterms:modified xsi:type="dcterms:W3CDTF">2024-10-21T19:59:53Z</dcterms:modified>
</cp:coreProperties>
</file>